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14"/>
  </p:notesMasterIdLst>
  <p:handoutMasterIdLst>
    <p:handoutMasterId r:id="rId15"/>
  </p:handoutMasterIdLst>
  <p:sldIdLst>
    <p:sldId id="353" r:id="rId2"/>
    <p:sldId id="488" r:id="rId3"/>
    <p:sldId id="489" r:id="rId4"/>
    <p:sldId id="491" r:id="rId5"/>
    <p:sldId id="492" r:id="rId6"/>
    <p:sldId id="493" r:id="rId7"/>
    <p:sldId id="494" r:id="rId8"/>
    <p:sldId id="495" r:id="rId9"/>
    <p:sldId id="496" r:id="rId10"/>
    <p:sldId id="497" r:id="rId11"/>
    <p:sldId id="498" r:id="rId12"/>
    <p:sldId id="499" r:id="rId13"/>
  </p:sldIdLst>
  <p:sldSz cx="9144000" cy="6858000" type="screen4x3"/>
  <p:notesSz cx="9874250" cy="6797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66FF33"/>
    <a:srgbClr val="EBEBFF"/>
    <a:srgbClr val="E7E7FF"/>
    <a:srgbClr val="E1E1FF"/>
    <a:srgbClr val="CCCCFF"/>
    <a:srgbClr val="000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77981" autoAdjust="0"/>
  </p:normalViewPr>
  <p:slideViewPr>
    <p:cSldViewPr>
      <p:cViewPr varScale="1">
        <p:scale>
          <a:sx n="86" d="100"/>
          <a:sy n="86" d="100"/>
        </p:scale>
        <p:origin x="55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40" y="-96"/>
      </p:cViewPr>
      <p:guideLst>
        <p:guide orient="horz" pos="2141"/>
        <p:guide pos="311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9100C9D-5435-413A-BF52-2B15EB002061}" type="datetime1">
              <a:rPr lang="zh-TW" altLang="en-US"/>
              <a:pPr>
                <a:defRPr/>
              </a:pPr>
              <a:t>2015/8/5</a:t>
            </a:fld>
            <a:endParaRPr lang="en-US" altLang="zh-TW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E170E82-7C65-4478-A546-7809429790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7114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E80364E5-E223-41E7-8F7B-C58689653AC1}" type="datetime1">
              <a:rPr lang="zh-TW" altLang="en-US"/>
              <a:pPr>
                <a:defRPr/>
              </a:pPr>
              <a:t>2015/8/5</a:t>
            </a:fld>
            <a:endParaRPr lang="en-US" altLang="zh-TW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B67C58D4-8247-4CDB-B8D8-366157AD7C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454648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9F011DFF-4CF2-4B16-A707-64B28036040A}" type="slidenum">
              <a:rPr lang="en-US" altLang="zh-TW" smtClean="0"/>
              <a:pPr eaLnBrk="1" hangingPunct="1"/>
              <a:t>1</a:t>
            </a:fld>
            <a:endParaRPr lang="en-US" altLang="zh-TW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49D338C6-14FA-48CC-A73D-B1557EEBA41C}" type="datetime1">
              <a:rPr lang="zh-TW" altLang="en-US" smtClean="0"/>
              <a:pPr eaLnBrk="1" hangingPunct="1"/>
              <a:t>2015/8/5</a:t>
            </a:fld>
            <a:endParaRPr lang="en-US" altLang="zh-TW" smtClean="0"/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mtClean="0"/>
              <a:t>CSIE CIAL Lab</a:t>
            </a:r>
          </a:p>
        </p:txBody>
      </p:sp>
      <p:sp>
        <p:nvSpPr>
          <p:cNvPr id="47109" name="Rectangle 7"/>
          <p:cNvSpPr txBox="1">
            <a:spLocks noGrp="1" noChangeArrowheads="1"/>
          </p:cNvSpPr>
          <p:nvPr/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/>
            <a:fld id="{B507DD77-2F27-408A-A247-AD7484650273}" type="slidenum">
              <a:rPr lang="en-US" altLang="zh-TW" sz="1200"/>
              <a:pPr algn="r" eaLnBrk="1" hangingPunct="1"/>
              <a:t>1</a:t>
            </a:fld>
            <a:endParaRPr lang="en-US" altLang="zh-TW" sz="120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13100" y="508000"/>
            <a:ext cx="3397250" cy="2549525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dirty="0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2931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2015/8/5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900194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2015/8/5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044812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2015/8/5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40171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2015/8/5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11546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Window size is either based on a time period or a number of packets. </a:t>
            </a:r>
          </a:p>
          <a:p>
            <a:r>
              <a:rPr lang="en-US" altLang="zh-TW" dirty="0" smtClean="0"/>
              <a:t>Entropy is calculated within  this  window  to  measure  uncertainty  in  the  coming packets. </a:t>
            </a:r>
          </a:p>
          <a:p>
            <a:r>
              <a:rPr lang="en-US" altLang="zh-TW" dirty="0" smtClean="0"/>
              <a:t>To  detect  an  attack,  a  threshold  is  needed. </a:t>
            </a:r>
          </a:p>
          <a:p>
            <a:r>
              <a:rPr lang="en-US" altLang="zh-TW" dirty="0" smtClean="0"/>
              <a:t>If  the calculated entropy passes a threshold or is below it, depending on the scheme, an attack is detected. 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2015/8/5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89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2015/8/5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7394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2015/8/5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9179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Here, window size = 50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2015/8/5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6219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W is hash table, Xi</a:t>
            </a:r>
            <a:r>
              <a:rPr lang="en-US" altLang="zh-TW" baseline="0" dirty="0" smtClean="0"/>
              <a:t> is des </a:t>
            </a:r>
            <a:r>
              <a:rPr lang="en-US" altLang="zh-TW" baseline="0" dirty="0" err="1" smtClean="0"/>
              <a:t>ip</a:t>
            </a:r>
            <a:r>
              <a:rPr lang="en-US" altLang="zh-TW" baseline="0" dirty="0" smtClean="0"/>
              <a:t>, Yi is </a:t>
            </a:r>
            <a:r>
              <a:rPr lang="zh-TW" altLang="en-US" baseline="0" dirty="0" smtClean="0"/>
              <a:t>出現次數</a:t>
            </a:r>
            <a:endParaRPr lang="en-US" altLang="zh-TW" dirty="0" smtClean="0"/>
          </a:p>
          <a:p>
            <a:r>
              <a:rPr lang="en-US" altLang="zh-TW" dirty="0" smtClean="0"/>
              <a:t>Pi is the probability of each IP address.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If </a:t>
            </a:r>
            <a:r>
              <a:rPr lang="en-US" altLang="zh-TW" dirty="0" smtClean="0"/>
              <a:t>an IP address is new in the table, it will be  added  with  count  one.</a:t>
            </a:r>
          </a:p>
          <a:p>
            <a:r>
              <a:rPr lang="en-US" altLang="zh-TW" dirty="0" smtClean="0"/>
              <a:t>After  50  packets,  the entropy of the  window  will be calculated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2015/8/5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2272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2015/8/5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70394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2015/8/5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4755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>
              <a:ea typeface="新細明體" pitchFamily="18" charset="-120"/>
            </a:endParaRP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5732-0661-4510-8994-21747E367F95}" type="datetime1">
              <a:rPr lang="zh-TW" altLang="en-US"/>
              <a:pPr>
                <a:defRPr/>
              </a:pPr>
              <a:t>2015/8/5</a:t>
            </a:fld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213" y="6308725"/>
            <a:ext cx="40338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525C8-037D-4D9C-A89D-84B4CBED04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407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80299-9B71-4CE5-8AF3-49E78D1409C8}" type="datetime1">
              <a:rPr lang="zh-TW" altLang="en-US"/>
              <a:pPr>
                <a:defRPr/>
              </a:pPr>
              <a:t>2015/8/5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35581-8FB1-4BA3-A1BD-7283ADB7F1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151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34150" y="549275"/>
            <a:ext cx="1924050" cy="53943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549275"/>
            <a:ext cx="5619750" cy="53943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09290-2659-4358-AE6E-0D2AB2AB43AE}" type="datetime1">
              <a:rPr lang="zh-TW" altLang="en-US"/>
              <a:pPr>
                <a:defRPr/>
              </a:pPr>
              <a:t>2015/8/5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8D4B-52B5-445E-B845-CE63557AFED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9681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D082F-EB1F-4CA9-A2BB-73C8CA86B6DC}" type="datetime1">
              <a:rPr lang="zh-TW" altLang="en-US"/>
              <a:pPr>
                <a:defRPr/>
              </a:pPr>
              <a:t>2015/8/5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7B881-FCCB-4025-94C8-DA2AFB2801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7309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62556-DD1A-4320-A61A-1EEC9D929459}" type="datetime1">
              <a:rPr lang="zh-TW" altLang="en-US"/>
              <a:pPr>
                <a:defRPr/>
              </a:pPr>
              <a:t>2015/8/5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E0783-66AB-4E9E-B57F-90858DA08A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73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B5826-75D5-42B3-A5C4-B229DF8C6A71}" type="datetime1">
              <a:rPr lang="zh-TW" altLang="en-US"/>
              <a:pPr>
                <a:defRPr/>
              </a:pPr>
              <a:t>2015/8/5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951E2-EEAA-4669-B8F0-B40FD5B3C2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020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840D1-7F77-4D1A-BD2B-AA0AFA56A26A}" type="datetime1">
              <a:rPr lang="zh-TW" altLang="en-US"/>
              <a:pPr>
                <a:defRPr/>
              </a:pPr>
              <a:t>2015/8/5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754AE-326A-49DC-BA3C-648274DC3B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11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D7D96-79B4-4AC6-A23F-82AC22FB9E37}" type="datetime1">
              <a:rPr lang="zh-TW" altLang="en-US"/>
              <a:pPr>
                <a:defRPr/>
              </a:pPr>
              <a:t>2015/8/5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F1F05-B80C-4342-AEC2-30DC8D76B3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736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8D481-9A74-41A8-A3DD-B725FABA0BFD}" type="datetime1">
              <a:rPr lang="zh-TW" altLang="en-US"/>
              <a:pPr>
                <a:defRPr/>
              </a:pPr>
              <a:t>2015/8/5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368F9-24E6-4439-86FC-553CFE5611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046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432D8-DDB8-4D0D-A821-5B579638449B}" type="datetime1">
              <a:rPr lang="zh-TW" altLang="en-US"/>
              <a:pPr>
                <a:defRPr/>
              </a:pPr>
              <a:t>2015/8/5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723CC-A3E8-494E-B22F-9BADF4484A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749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28D2E-D3A3-40BD-85D2-775B7A5B698A}" type="datetime1">
              <a:rPr lang="zh-TW" altLang="en-US"/>
              <a:pPr>
                <a:defRPr/>
              </a:pPr>
              <a:t>2015/8/5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A9615-97A3-4B50-80FA-CDDFC7E016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5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84AE2-8279-4719-AA7D-0CCC31134587}" type="datetime1">
              <a:rPr lang="zh-TW" altLang="en-US"/>
              <a:pPr>
                <a:defRPr/>
              </a:pPr>
              <a:t>2015/8/5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8E641-5E6C-4237-BE88-7A5ACB6ACF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822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A583F-7C87-430E-BA42-51959189E1EB}" type="datetime1">
              <a:rPr lang="zh-TW" altLang="en-US"/>
              <a:pPr>
                <a:defRPr/>
              </a:pPr>
              <a:t>2015/8/5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F0DD-2EB3-4841-BC04-5E0E052FC0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285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49275"/>
            <a:ext cx="76962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12875"/>
            <a:ext cx="76962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0872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C5623A5B-BE50-49C9-96A3-44CA19F684C2}" type="datetime1">
              <a:rPr lang="zh-TW" altLang="en-US"/>
              <a:pPr>
                <a:defRPr/>
              </a:pPr>
              <a:t>2015/8/5</a:t>
            </a:fld>
            <a:endParaRPr lang="en-US" altLang="zh-TW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284913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087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2008DEC-E19B-4006-9D6C-42694AEFA0F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168275" y="212725"/>
            <a:ext cx="8823325" cy="6096000"/>
            <a:chOff x="106" y="28"/>
            <a:chExt cx="5558" cy="3840"/>
          </a:xfrm>
        </p:grpSpPr>
        <p:sp>
          <p:nvSpPr>
            <p:cNvPr id="99336" name="AutoShape 8"/>
            <p:cNvSpPr>
              <a:spLocks noChangeArrowheads="1"/>
            </p:cNvSpPr>
            <p:nvPr/>
          </p:nvSpPr>
          <p:spPr bwMode="auto">
            <a:xfrm>
              <a:off x="106" y="28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9337" name="Line 9"/>
            <p:cNvSpPr>
              <a:spLocks noChangeShapeType="1"/>
            </p:cNvSpPr>
            <p:nvPr/>
          </p:nvSpPr>
          <p:spPr bwMode="auto">
            <a:xfrm>
              <a:off x="480" y="709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ea typeface="新細明體" pitchFamily="18" charset="-12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  <p:sldLayoutId id="2147484122" r:id="rId12"/>
    <p:sldLayoutId id="2147484123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8118" y="1052736"/>
            <a:ext cx="8785225" cy="1944687"/>
          </a:xfrm>
        </p:spPr>
        <p:txBody>
          <a:bodyPr/>
          <a:lstStyle/>
          <a:p>
            <a:r>
              <a:rPr lang="en-US" altLang="zh-TW" sz="3600" b="1" i="0" dirty="0"/>
              <a:t>Early Detection of DDoS Attacks against SDN Controllers</a:t>
            </a:r>
            <a:endParaRPr lang="zh-TW" altLang="zh-TW" sz="3600" i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429000"/>
            <a:ext cx="6444716" cy="2160588"/>
          </a:xfrm>
        </p:spPr>
        <p:txBody>
          <a:bodyPr/>
          <a:lstStyle/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Author: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Seyed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Mohammad </a:t>
            </a:r>
            <a:r>
              <a:rPr lang="en-US" altLang="zh-TW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Mousavi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St-</a:t>
            </a:r>
            <a:r>
              <a:rPr lang="en-US" altLang="zh-TW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Hilaire</a:t>
            </a:r>
            <a:endParaRPr lang="en-US" altLang="zh-TW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Conference: </a:t>
            </a:r>
            <a:r>
              <a:rPr lang="en-US" altLang="zh-TW" sz="1800" dirty="0"/>
              <a:t>2015 International Conference on Computing, Networking and </a:t>
            </a:r>
            <a:r>
              <a:rPr lang="en-US" altLang="zh-TW" sz="1800" dirty="0" smtClean="0"/>
              <a:t>Communications (ICNC)</a:t>
            </a:r>
            <a:endParaRPr lang="en-US" altLang="zh-TW" sz="1800" dirty="0"/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Presenter: </a:t>
            </a:r>
            <a:r>
              <a:rPr lang="en-US" altLang="zh-TW" sz="1800" dirty="0" smtClean="0"/>
              <a:t>Chih-Hsun Wang</a:t>
            </a:r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2015/08/05</a:t>
            </a:r>
            <a:endParaRPr kumimoji="0" lang="en-US" altLang="zh-TW" sz="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00200" y="6016625"/>
            <a:ext cx="59610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TW" sz="1600" dirty="0"/>
              <a:t>Department of Computer Science and Information Engineering </a:t>
            </a:r>
          </a:p>
          <a:p>
            <a:pPr algn="ctr" eaLnBrk="0" hangingPunct="0"/>
            <a:r>
              <a:rPr lang="en-US" altLang="zh-TW" sz="1600" dirty="0"/>
              <a:t>National Cheng Kung University, Taiwan R.O.C.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Simulation Results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400" b="1" dirty="0" smtClean="0"/>
              <a:t>Choosing a Threshold </a:t>
            </a:r>
          </a:p>
          <a:p>
            <a:r>
              <a:rPr lang="en-US" altLang="zh-TW" sz="2400" dirty="0"/>
              <a:t>To </a:t>
            </a:r>
            <a:r>
              <a:rPr lang="en-US" altLang="zh-TW" sz="2400" dirty="0" smtClean="0"/>
              <a:t>find  the range </a:t>
            </a:r>
            <a:r>
              <a:rPr lang="en-US" altLang="zh-TW" sz="2400" dirty="0"/>
              <a:t>for an optimal threshold, we ran a series of experiments </a:t>
            </a:r>
            <a:r>
              <a:rPr lang="en-US" altLang="zh-TW" sz="2400" dirty="0" smtClean="0"/>
              <a:t>to </a:t>
            </a:r>
            <a:r>
              <a:rPr lang="en-US" altLang="zh-TW" sz="2400" dirty="0"/>
              <a:t>see the effect of an attack on the </a:t>
            </a:r>
            <a:r>
              <a:rPr lang="en-US" altLang="zh-TW" sz="2400" dirty="0" smtClean="0"/>
              <a:t>entropy.</a:t>
            </a:r>
          </a:p>
          <a:p>
            <a:r>
              <a:rPr lang="en-US" altLang="zh-TW" sz="2400" dirty="0"/>
              <a:t>We ran a 25% rate attack on one host for 25 times to find a </a:t>
            </a:r>
            <a:r>
              <a:rPr lang="en-US" altLang="zh-TW" sz="2400" dirty="0" smtClean="0"/>
              <a:t>suitable </a:t>
            </a:r>
            <a:r>
              <a:rPr lang="en-US" altLang="zh-TW" sz="2400" dirty="0"/>
              <a:t>threshold. </a:t>
            </a:r>
            <a:endParaRPr lang="en-US" altLang="zh-TW" sz="2400" dirty="0" smtClean="0"/>
          </a:p>
          <a:p>
            <a:r>
              <a:rPr lang="en-US" altLang="zh-TW" sz="2400" dirty="0" smtClean="0"/>
              <a:t>This </a:t>
            </a:r>
            <a:r>
              <a:rPr lang="en-US" altLang="zh-TW" sz="2400" dirty="0"/>
              <a:t>threshold is the highest entropy of all </a:t>
            </a:r>
            <a:r>
              <a:rPr lang="en-US" altLang="zh-TW" sz="2400" dirty="0" smtClean="0"/>
              <a:t>cases </a:t>
            </a:r>
            <a:r>
              <a:rPr lang="en-US" altLang="zh-TW" sz="2400" dirty="0"/>
              <a:t>so it will enable the controller to detect any attack with </a:t>
            </a:r>
            <a:r>
              <a:rPr lang="en-US" altLang="zh-TW" sz="2400" dirty="0" smtClean="0"/>
              <a:t>packets </a:t>
            </a:r>
            <a:r>
              <a:rPr lang="en-US" altLang="zh-TW" sz="2400" dirty="0"/>
              <a:t>occupying 25% of the incoming traffic or more.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8362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Simulation Results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" y="1671353"/>
            <a:ext cx="7620000" cy="405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3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Simulation Results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611" y="1736812"/>
            <a:ext cx="8070978" cy="420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6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Introduction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 smtClean="0"/>
              <a:t>A </a:t>
            </a:r>
            <a:r>
              <a:rPr lang="en-US" altLang="zh-TW" sz="2400" dirty="0" smtClean="0"/>
              <a:t>Software Defined </a:t>
            </a:r>
            <a:r>
              <a:rPr lang="en-US" altLang="zh-TW" sz="2400" dirty="0"/>
              <a:t>Network </a:t>
            </a:r>
            <a:r>
              <a:rPr lang="en-US" altLang="zh-TW" sz="2400" dirty="0" smtClean="0"/>
              <a:t>(</a:t>
            </a:r>
            <a:r>
              <a:rPr lang="en-US" altLang="zh-TW" sz="2400" dirty="0"/>
              <a:t>SDN</a:t>
            </a:r>
            <a:r>
              <a:rPr lang="en-US" altLang="zh-TW" sz="2400" dirty="0" smtClean="0"/>
              <a:t>) is </a:t>
            </a:r>
            <a:r>
              <a:rPr lang="en-US" altLang="zh-TW" sz="2400" dirty="0"/>
              <a:t>a </a:t>
            </a:r>
            <a:r>
              <a:rPr lang="en-US" altLang="zh-TW" sz="2400" dirty="0" smtClean="0"/>
              <a:t>new network </a:t>
            </a:r>
            <a:r>
              <a:rPr lang="en-US" altLang="zh-TW" sz="2400" dirty="0"/>
              <a:t>architecture </a:t>
            </a:r>
            <a:r>
              <a:rPr lang="en-US" altLang="zh-TW" sz="2400" dirty="0" smtClean="0"/>
              <a:t>that provides </a:t>
            </a:r>
            <a:r>
              <a:rPr lang="en-US" altLang="zh-TW" sz="2400" dirty="0"/>
              <a:t>central </a:t>
            </a:r>
            <a:r>
              <a:rPr lang="en-US" altLang="zh-TW" sz="2400" dirty="0" smtClean="0"/>
              <a:t>control </a:t>
            </a:r>
            <a:r>
              <a:rPr lang="en-US" altLang="zh-TW" sz="2400" dirty="0"/>
              <a:t>over </a:t>
            </a:r>
            <a:r>
              <a:rPr lang="en-US" altLang="zh-TW" sz="2400" dirty="0" smtClean="0"/>
              <a:t>the network.</a:t>
            </a:r>
          </a:p>
          <a:p>
            <a:r>
              <a:rPr lang="en-US" altLang="zh-TW" sz="2400" dirty="0"/>
              <a:t>The main goal of this paper is to detect a DDoS attack in </a:t>
            </a:r>
            <a:r>
              <a:rPr lang="en-US" altLang="zh-TW" sz="2400" dirty="0" smtClean="0"/>
              <a:t>its </a:t>
            </a:r>
            <a:r>
              <a:rPr lang="en-US" altLang="zh-TW" sz="2400" dirty="0"/>
              <a:t>early stages</a:t>
            </a:r>
            <a:r>
              <a:rPr lang="en-US" altLang="zh-TW" sz="2400" dirty="0" smtClean="0"/>
              <a:t>.</a:t>
            </a:r>
          </a:p>
          <a:p>
            <a:r>
              <a:rPr lang="en-US" altLang="zh-TW" sz="2400" dirty="0" smtClean="0"/>
              <a:t>This </a:t>
            </a:r>
            <a:r>
              <a:rPr lang="en-US" altLang="zh-TW" sz="2400" dirty="0"/>
              <a:t>paper </a:t>
            </a:r>
            <a:r>
              <a:rPr lang="en-US" altLang="zh-TW" sz="2400" dirty="0" smtClean="0"/>
              <a:t>provides </a:t>
            </a:r>
            <a:r>
              <a:rPr lang="en-US" altLang="zh-TW" sz="2400" dirty="0"/>
              <a:t>a solution to detect </a:t>
            </a:r>
            <a:r>
              <a:rPr lang="en-US" altLang="zh-TW" sz="2400" dirty="0" smtClean="0"/>
              <a:t>DDoS attacks  </a:t>
            </a:r>
            <a:r>
              <a:rPr lang="en-US" altLang="zh-TW" sz="2400" dirty="0"/>
              <a:t>based </a:t>
            </a:r>
            <a:r>
              <a:rPr lang="en-US" altLang="zh-TW" sz="2400" dirty="0" smtClean="0"/>
              <a:t>on the </a:t>
            </a:r>
            <a:r>
              <a:rPr lang="en-US" altLang="zh-TW" sz="2400" dirty="0">
                <a:solidFill>
                  <a:srgbClr val="FF0000"/>
                </a:solidFill>
              </a:rPr>
              <a:t>entropy</a:t>
            </a:r>
            <a:r>
              <a:rPr lang="en-US" altLang="zh-TW" sz="2400" dirty="0"/>
              <a:t> </a:t>
            </a:r>
            <a:r>
              <a:rPr lang="en-US" altLang="zh-TW" sz="2400" dirty="0" smtClean="0"/>
              <a:t>variation of the destination IP </a:t>
            </a:r>
            <a:r>
              <a:rPr lang="en-US" altLang="zh-TW" sz="2400" dirty="0"/>
              <a:t>address</a:t>
            </a:r>
            <a:r>
              <a:rPr lang="en-US" altLang="zh-TW" sz="2400" dirty="0" smtClean="0"/>
              <a:t>.</a:t>
            </a:r>
          </a:p>
          <a:p>
            <a:r>
              <a:rPr lang="en-US" altLang="zh-TW" sz="2400" dirty="0"/>
              <a:t>This method is able to detect DDoS within the </a:t>
            </a:r>
            <a:r>
              <a:rPr lang="en-US" altLang="zh-TW" sz="2400" dirty="0" smtClean="0"/>
              <a:t>first </a:t>
            </a:r>
            <a:r>
              <a:rPr lang="en-US" altLang="zh-TW" sz="2400" dirty="0"/>
              <a:t>five hundred packets of the attack traffic</a:t>
            </a:r>
            <a:r>
              <a:rPr lang="en-US" altLang="zh-TW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08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DDoS Detection Using Entropy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/>
              <a:t>The main reason entropy is </a:t>
            </a:r>
            <a:r>
              <a:rPr lang="en-US" altLang="zh-TW" sz="2400" dirty="0" smtClean="0"/>
              <a:t>used </a:t>
            </a:r>
            <a:r>
              <a:rPr lang="en-US" altLang="zh-TW" sz="2400" dirty="0"/>
              <a:t>for DDoS detection is its ability to measure randomness </a:t>
            </a:r>
            <a:r>
              <a:rPr lang="en-US" altLang="zh-TW" sz="2400" dirty="0" smtClean="0"/>
              <a:t>in the packets that are </a:t>
            </a:r>
            <a:r>
              <a:rPr lang="en-US" altLang="zh-TW" sz="2400" dirty="0" smtClean="0"/>
              <a:t>coming </a:t>
            </a:r>
            <a:r>
              <a:rPr lang="en-US" altLang="zh-TW" sz="2400" dirty="0"/>
              <a:t>to </a:t>
            </a:r>
            <a:r>
              <a:rPr lang="en-US" altLang="zh-TW" sz="2400" dirty="0" smtClean="0"/>
              <a:t>a network</a:t>
            </a:r>
            <a:r>
              <a:rPr lang="en-US" altLang="zh-TW" sz="2400" dirty="0" smtClean="0"/>
              <a:t>.</a:t>
            </a:r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The higher the randomness </a:t>
            </a:r>
            <a:r>
              <a:rPr lang="en-US" altLang="zh-TW" sz="2400" dirty="0"/>
              <a:t>the higher is the </a:t>
            </a:r>
            <a:r>
              <a:rPr lang="en-US" altLang="zh-TW" sz="2400" dirty="0" smtClean="0"/>
              <a:t>entropy.</a:t>
            </a:r>
          </a:p>
          <a:p>
            <a:r>
              <a:rPr lang="en-US" altLang="zh-TW" sz="2400" dirty="0"/>
              <a:t>There are </a:t>
            </a:r>
            <a:r>
              <a:rPr lang="en-US" altLang="zh-TW" sz="2400" dirty="0" smtClean="0"/>
              <a:t>two </a:t>
            </a:r>
            <a:r>
              <a:rPr lang="en-US" altLang="zh-TW" sz="2400" dirty="0"/>
              <a:t>essential components to DDoS detection using entropy</a:t>
            </a:r>
            <a:r>
              <a:rPr lang="en-US" altLang="zh-TW" sz="2400" dirty="0" smtClean="0"/>
              <a:t>:</a:t>
            </a:r>
          </a:p>
          <a:p>
            <a:pPr marL="0" indent="0">
              <a:buNone/>
            </a:pPr>
            <a:r>
              <a:rPr lang="en-US" altLang="zh-TW" sz="2400" dirty="0" smtClean="0"/>
              <a:t>	</a:t>
            </a:r>
            <a:r>
              <a:rPr lang="en-US" altLang="zh-TW" sz="2400" dirty="0" err="1" smtClean="0"/>
              <a:t>i</a:t>
            </a:r>
            <a:r>
              <a:rPr lang="en-US" altLang="zh-TW" sz="2400" dirty="0"/>
              <a:t>) </a:t>
            </a:r>
            <a:r>
              <a:rPr lang="en-US" altLang="zh-TW" sz="2400" dirty="0" smtClean="0"/>
              <a:t>window size</a:t>
            </a:r>
          </a:p>
          <a:p>
            <a:pPr marL="0" indent="0">
              <a:buNone/>
            </a:pPr>
            <a:r>
              <a:rPr lang="en-US" altLang="zh-TW" sz="2400" dirty="0" smtClean="0"/>
              <a:t>	ii) threshold</a:t>
            </a:r>
            <a:endParaRPr lang="zh-TW" altLang="en-US" sz="24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7964" y="2384884"/>
            <a:ext cx="276225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5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Method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400" b="1" dirty="0"/>
              <a:t>Utilizing SDN Capabilities </a:t>
            </a:r>
            <a:endParaRPr lang="en-US" altLang="zh-TW" sz="2400" b="1" dirty="0" smtClean="0"/>
          </a:p>
          <a:p>
            <a:r>
              <a:rPr lang="en-US" altLang="zh-TW" sz="2400" dirty="0" smtClean="0"/>
              <a:t>Knowing </a:t>
            </a:r>
            <a:r>
              <a:rPr lang="en-US" altLang="zh-TW" sz="2400" dirty="0"/>
              <a:t>that the packet is new and that </a:t>
            </a:r>
            <a:r>
              <a:rPr lang="en-US" altLang="zh-TW" sz="2400" dirty="0" smtClean="0"/>
              <a:t>the </a:t>
            </a:r>
            <a:r>
              <a:rPr lang="en-US" altLang="zh-TW" sz="2400" dirty="0"/>
              <a:t>destination is in the network, the level of randomness can </a:t>
            </a:r>
            <a:r>
              <a:rPr lang="en-US" altLang="zh-TW" sz="2400" dirty="0" smtClean="0"/>
              <a:t>be quantified  </a:t>
            </a:r>
            <a:r>
              <a:rPr lang="en-US" altLang="zh-TW" sz="2400" dirty="0"/>
              <a:t>by </a:t>
            </a:r>
            <a:r>
              <a:rPr lang="en-US" altLang="zh-TW" sz="2400" dirty="0" smtClean="0"/>
              <a:t>calculating the entropy based on a </a:t>
            </a:r>
            <a:r>
              <a:rPr lang="en-US" altLang="zh-TW" sz="2400" dirty="0"/>
              <a:t>window </a:t>
            </a:r>
            <a:r>
              <a:rPr lang="en-US" altLang="zh-TW" sz="2400" dirty="0" smtClean="0"/>
              <a:t>size.</a:t>
            </a:r>
          </a:p>
          <a:p>
            <a:r>
              <a:rPr lang="en-US" altLang="zh-TW" sz="2400" dirty="0"/>
              <a:t>Using entropy, it is possible to see its </a:t>
            </a:r>
            <a:r>
              <a:rPr lang="en-US" altLang="zh-TW" sz="2400" dirty="0" smtClean="0"/>
              <a:t>value </a:t>
            </a:r>
            <a:r>
              <a:rPr lang="en-US" altLang="zh-TW" sz="2400" dirty="0"/>
              <a:t>drop when a large number of packets are attacking one </a:t>
            </a:r>
            <a:r>
              <a:rPr lang="en-US" altLang="zh-TW" sz="2400" dirty="0" smtClean="0"/>
              <a:t>host </a:t>
            </a:r>
            <a:r>
              <a:rPr lang="en-US" altLang="zh-TW" sz="2400" dirty="0"/>
              <a:t>or a subnet of hosts</a:t>
            </a:r>
            <a:r>
              <a:rPr lang="en-US" altLang="zh-TW" sz="2400" dirty="0" smtClean="0"/>
              <a:t>.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01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Method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400" b="1" dirty="0" smtClean="0"/>
              <a:t>Statistics </a:t>
            </a:r>
            <a:r>
              <a:rPr lang="en-US" altLang="zh-TW" sz="2400" b="1" dirty="0"/>
              <a:t>Collection for Entropy </a:t>
            </a:r>
            <a:endParaRPr lang="en-US" altLang="zh-TW" sz="2400" b="1" dirty="0" smtClean="0"/>
          </a:p>
          <a:p>
            <a:r>
              <a:rPr lang="en-US" altLang="zh-TW" sz="2400" dirty="0"/>
              <a:t>One of the functions of the controller is collecting statistics </a:t>
            </a:r>
            <a:r>
              <a:rPr lang="en-US" altLang="zh-TW" sz="2400" dirty="0" smtClean="0"/>
              <a:t>from the </a:t>
            </a:r>
            <a:r>
              <a:rPr lang="en-US" altLang="zh-TW" sz="2400" dirty="0"/>
              <a:t>switch </a:t>
            </a:r>
            <a:r>
              <a:rPr lang="en-US" altLang="zh-TW" sz="2400" dirty="0" smtClean="0"/>
              <a:t>tables</a:t>
            </a:r>
            <a:r>
              <a:rPr lang="en-US" altLang="zh-TW" sz="2400" dirty="0"/>
              <a:t>. </a:t>
            </a:r>
            <a:endParaRPr lang="en-US" altLang="zh-TW" sz="2400" dirty="0" smtClean="0"/>
          </a:p>
          <a:p>
            <a:r>
              <a:rPr lang="en-US" altLang="zh-TW" sz="2400" dirty="0" smtClean="0"/>
              <a:t>The entropy of each window </a:t>
            </a:r>
            <a:r>
              <a:rPr lang="en-US" altLang="zh-TW" sz="2400" dirty="0"/>
              <a:t>is </a:t>
            </a:r>
            <a:r>
              <a:rPr lang="en-US" altLang="zh-TW" sz="2400" dirty="0" smtClean="0"/>
              <a:t>calculated and </a:t>
            </a:r>
            <a:r>
              <a:rPr lang="en-US" altLang="zh-TW" sz="2400" dirty="0"/>
              <a:t>compared to an experimental threshold. If the entropy is </a:t>
            </a:r>
            <a:r>
              <a:rPr lang="en-US" altLang="zh-TW" sz="2400" dirty="0" smtClean="0"/>
              <a:t>lower </a:t>
            </a:r>
            <a:r>
              <a:rPr lang="en-US" altLang="zh-TW" sz="2400" dirty="0"/>
              <a:t>than the threshold, an attack is detected.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269997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Method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400" b="1" dirty="0" smtClean="0"/>
              <a:t>Window Size</a:t>
            </a:r>
          </a:p>
          <a:p>
            <a:r>
              <a:rPr lang="en-US" altLang="zh-TW" sz="2400" dirty="0" smtClean="0"/>
              <a:t>The </a:t>
            </a:r>
            <a:r>
              <a:rPr lang="en-US" altLang="zh-TW" sz="2400" dirty="0"/>
              <a:t>window size should be </a:t>
            </a:r>
            <a:r>
              <a:rPr lang="en-US" altLang="zh-TW" sz="2400" dirty="0" smtClean="0"/>
              <a:t>set </a:t>
            </a:r>
            <a:r>
              <a:rPr lang="en-US" altLang="zh-TW" sz="2400" dirty="0"/>
              <a:t>to be smaller or equal to the number of </a:t>
            </a:r>
            <a:r>
              <a:rPr lang="en-US" altLang="zh-TW" sz="2400" dirty="0" smtClean="0"/>
              <a:t>hosts.</a:t>
            </a:r>
          </a:p>
          <a:p>
            <a:r>
              <a:rPr lang="en-US" altLang="zh-TW" sz="2400" dirty="0"/>
              <a:t>The </a:t>
            </a:r>
            <a:r>
              <a:rPr lang="en-US" altLang="zh-TW" sz="2400" dirty="0" smtClean="0"/>
              <a:t>main reason for choosing 50 is the limited number of  incoming new connection to each host in the network.</a:t>
            </a:r>
          </a:p>
          <a:p>
            <a:r>
              <a:rPr lang="en-US" altLang="zh-TW" sz="2400" dirty="0" smtClean="0"/>
              <a:t>Considering </a:t>
            </a:r>
            <a:r>
              <a:rPr lang="en-US" altLang="zh-TW" sz="2400" dirty="0"/>
              <a:t>the limited resources of the controller, this </a:t>
            </a:r>
            <a:r>
              <a:rPr lang="en-US" altLang="zh-TW" sz="2400" dirty="0" smtClean="0"/>
              <a:t>window </a:t>
            </a:r>
            <a:r>
              <a:rPr lang="en-US" altLang="zh-TW" sz="2400" dirty="0"/>
              <a:t>size is ideal for networks with one controller and few </a:t>
            </a:r>
            <a:r>
              <a:rPr lang="en-US" altLang="zh-TW" sz="2400" dirty="0" smtClean="0"/>
              <a:t>hundred </a:t>
            </a:r>
            <a:r>
              <a:rPr lang="en-US" altLang="zh-TW" sz="2400" dirty="0"/>
              <a:t>hosts.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247057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Method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400" b="1" dirty="0" smtClean="0"/>
              <a:t>Attack </a:t>
            </a:r>
            <a:r>
              <a:rPr lang="en-US" altLang="zh-TW" sz="2400" b="1" dirty="0"/>
              <a:t>detection </a:t>
            </a:r>
            <a:endParaRPr lang="en-US" altLang="zh-TW" sz="2400" b="1" dirty="0" smtClean="0"/>
          </a:p>
          <a:p>
            <a:r>
              <a:rPr lang="en-US" altLang="zh-TW" sz="2400" dirty="0" smtClean="0"/>
              <a:t>To </a:t>
            </a:r>
            <a:r>
              <a:rPr lang="en-US" altLang="zh-TW" sz="2400" dirty="0"/>
              <a:t>detect </a:t>
            </a:r>
            <a:r>
              <a:rPr lang="en-US" altLang="zh-TW" sz="2400" dirty="0" smtClean="0"/>
              <a:t>an </a:t>
            </a:r>
            <a:r>
              <a:rPr lang="en-US" altLang="zh-TW" sz="2400" dirty="0"/>
              <a:t>attack </a:t>
            </a:r>
            <a:r>
              <a:rPr lang="en-US" altLang="zh-TW" sz="2400" dirty="0" smtClean="0"/>
              <a:t>in the controller, </a:t>
            </a:r>
            <a:r>
              <a:rPr lang="en-US" altLang="zh-TW" sz="2400" dirty="0"/>
              <a:t>we </a:t>
            </a:r>
            <a:r>
              <a:rPr lang="en-US" altLang="zh-TW" sz="2400" dirty="0" smtClean="0"/>
              <a:t>monitor </a:t>
            </a:r>
            <a:r>
              <a:rPr lang="en-US" altLang="zh-TW" sz="2400" dirty="0"/>
              <a:t>the </a:t>
            </a:r>
            <a:r>
              <a:rPr lang="en-US" altLang="zh-TW" sz="2400" dirty="0" smtClean="0">
                <a:solidFill>
                  <a:srgbClr val="FF0000"/>
                </a:solidFill>
              </a:rPr>
              <a:t>destination IP </a:t>
            </a:r>
            <a:r>
              <a:rPr lang="en-US" altLang="zh-TW" sz="2400" dirty="0">
                <a:solidFill>
                  <a:srgbClr val="FF0000"/>
                </a:solidFill>
              </a:rPr>
              <a:t>address </a:t>
            </a:r>
            <a:r>
              <a:rPr lang="en-US" altLang="zh-TW" sz="2400" dirty="0" smtClean="0"/>
              <a:t>of </a:t>
            </a:r>
            <a:r>
              <a:rPr lang="en-US" altLang="zh-TW" sz="2400" dirty="0"/>
              <a:t>the </a:t>
            </a:r>
            <a:r>
              <a:rPr lang="en-US" altLang="zh-TW" sz="2400" dirty="0" smtClean="0"/>
              <a:t>incoming packets.</a:t>
            </a:r>
          </a:p>
          <a:p>
            <a:r>
              <a:rPr lang="en-US" altLang="zh-TW" sz="2400" dirty="0" smtClean="0"/>
              <a:t>A function was  </a:t>
            </a:r>
            <a:r>
              <a:rPr lang="en-US" altLang="zh-TW" sz="2400" dirty="0"/>
              <a:t>added </a:t>
            </a:r>
            <a:r>
              <a:rPr lang="en-US" altLang="zh-TW" sz="2400" dirty="0" smtClean="0"/>
              <a:t>to the controller to create a </a:t>
            </a:r>
            <a:r>
              <a:rPr lang="en-US" altLang="zh-TW" sz="2400" dirty="0" smtClean="0">
                <a:solidFill>
                  <a:srgbClr val="FF0000"/>
                </a:solidFill>
              </a:rPr>
              <a:t>hash  </a:t>
            </a:r>
            <a:r>
              <a:rPr lang="en-US" altLang="zh-TW" sz="2400" dirty="0">
                <a:solidFill>
                  <a:srgbClr val="FF0000"/>
                </a:solidFill>
              </a:rPr>
              <a:t>table</a:t>
            </a:r>
            <a:r>
              <a:rPr lang="en-US" altLang="zh-TW" sz="2400" dirty="0"/>
              <a:t> </a:t>
            </a:r>
            <a:r>
              <a:rPr lang="en-US" altLang="zh-TW" sz="2400" dirty="0" smtClean="0"/>
              <a:t>of the incoming packets.</a:t>
            </a:r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endParaRPr lang="zh-TW" altLang="en-US" sz="2400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6462" y="3897052"/>
            <a:ext cx="4867275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25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Method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400" b="1" dirty="0" smtClean="0"/>
              <a:t>Attack </a:t>
            </a:r>
            <a:r>
              <a:rPr lang="en-US" altLang="zh-TW" sz="2400" b="1" dirty="0"/>
              <a:t>detection </a:t>
            </a:r>
            <a:endParaRPr lang="en-US" altLang="zh-TW" sz="2400" b="1" dirty="0" smtClean="0"/>
          </a:p>
          <a:p>
            <a:r>
              <a:rPr lang="en-US" altLang="zh-TW" sz="2400" dirty="0" smtClean="0"/>
              <a:t>If </a:t>
            </a:r>
            <a:r>
              <a:rPr lang="en-US" altLang="zh-TW" sz="2400" dirty="0"/>
              <a:t>an attack is directed towards a host, a </a:t>
            </a:r>
            <a:r>
              <a:rPr lang="en-US" altLang="zh-TW" sz="2400" dirty="0" smtClean="0"/>
              <a:t>large </a:t>
            </a:r>
            <a:r>
              <a:rPr lang="en-US" altLang="zh-TW" sz="2400" dirty="0"/>
              <a:t>number of packets will be directed to it. These packets </a:t>
            </a:r>
            <a:r>
              <a:rPr lang="en-US" altLang="zh-TW" sz="2400" dirty="0" smtClean="0"/>
              <a:t>will </a:t>
            </a:r>
            <a:r>
              <a:rPr lang="en-US" altLang="zh-TW" sz="2400" dirty="0"/>
              <a:t>fill most of the window and reduce the number of unique </a:t>
            </a:r>
            <a:r>
              <a:rPr lang="en-US" altLang="zh-TW" sz="2400" dirty="0" smtClean="0"/>
              <a:t>IPs </a:t>
            </a:r>
            <a:r>
              <a:rPr lang="en-US" altLang="zh-TW" sz="2400" dirty="0"/>
              <a:t>in the </a:t>
            </a:r>
            <a:r>
              <a:rPr lang="en-US" altLang="zh-TW" sz="2400" dirty="0" err="1" smtClean="0"/>
              <a:t>windo</a:t>
            </a:r>
            <a:r>
              <a:rPr lang="en-US" altLang="zh-TW" sz="2400" smtClean="0"/>
              <a:t>, which </a:t>
            </a:r>
            <a:r>
              <a:rPr lang="en-US" altLang="zh-TW" sz="2400" dirty="0"/>
              <a:t>in turn, reduces entropy</a:t>
            </a:r>
            <a:r>
              <a:rPr lang="en-US" altLang="zh-TW" sz="2400" dirty="0" smtClean="0"/>
              <a:t>.</a:t>
            </a:r>
            <a:endParaRPr lang="en-US" altLang="zh-TW" sz="2400" dirty="0"/>
          </a:p>
          <a:p>
            <a:r>
              <a:rPr lang="en-US" altLang="zh-TW" sz="2400" dirty="0" smtClean="0"/>
              <a:t>We </a:t>
            </a:r>
            <a:r>
              <a:rPr lang="en-US" altLang="zh-TW" sz="2400" dirty="0"/>
              <a:t>made </a:t>
            </a:r>
            <a:r>
              <a:rPr lang="en-US" altLang="zh-TW" sz="2400" dirty="0" smtClean="0"/>
              <a:t>use of this fact and set an experimental  </a:t>
            </a:r>
            <a:r>
              <a:rPr lang="en-US" altLang="zh-TW" sz="2400" dirty="0"/>
              <a:t>threshold. </a:t>
            </a:r>
            <a:r>
              <a:rPr lang="en-US" altLang="zh-TW" sz="2400" dirty="0" smtClean="0"/>
              <a:t>If the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entropy </a:t>
            </a:r>
            <a:r>
              <a:rPr lang="en-US" altLang="zh-TW" sz="2400" dirty="0"/>
              <a:t>drops below this threshold and that </a:t>
            </a:r>
            <a:r>
              <a:rPr lang="en-US" altLang="zh-TW" sz="2400" dirty="0">
                <a:solidFill>
                  <a:srgbClr val="FF0000"/>
                </a:solidFill>
              </a:rPr>
              <a:t>five consecutive </a:t>
            </a:r>
            <a:r>
              <a:rPr lang="en-US" altLang="zh-TW" sz="2400" dirty="0" smtClean="0">
                <a:solidFill>
                  <a:srgbClr val="FF0000"/>
                </a:solidFill>
              </a:rPr>
              <a:t>window</a:t>
            </a:r>
            <a:r>
              <a:rPr lang="en-US" altLang="zh-TW" sz="2400" dirty="0" smtClean="0"/>
              <a:t>s </a:t>
            </a:r>
            <a:r>
              <a:rPr lang="en-US" altLang="zh-TW" sz="2400" dirty="0"/>
              <a:t>have lower than threshold entropy, then an attack is in </a:t>
            </a:r>
            <a:r>
              <a:rPr lang="en-US" altLang="zh-TW" sz="2400" dirty="0" smtClean="0"/>
              <a:t>progress.</a:t>
            </a:r>
          </a:p>
          <a:p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0503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Simulation Results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 smtClean="0"/>
              <a:t>Experiment Environment </a:t>
            </a:r>
            <a:endParaRPr lang="zh-TW" altLang="en-US" sz="2400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191670"/>
              </p:ext>
            </p:extLst>
          </p:nvPr>
        </p:nvGraphicFramePr>
        <p:xfrm>
          <a:off x="1439652" y="2456892"/>
          <a:ext cx="60960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Controller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POX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Language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Python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Network Emulator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Mininet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Traffic Generation 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Scapy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021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自訂 1">
      <a:majorFont>
        <a:latin typeface="Cambria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82803</TotalTime>
  <Words>886</Words>
  <Application>Microsoft Office PowerPoint</Application>
  <PresentationFormat>如螢幕大小 (4:3)</PresentationFormat>
  <Paragraphs>129</Paragraphs>
  <Slides>12</Slides>
  <Notes>12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新細明體</vt:lpstr>
      <vt:lpstr>標楷體</vt:lpstr>
      <vt:lpstr>Arial</vt:lpstr>
      <vt:lpstr>Arial Black</vt:lpstr>
      <vt:lpstr>Cambria</vt:lpstr>
      <vt:lpstr>Times New Roman</vt:lpstr>
      <vt:lpstr>Wingdings</vt:lpstr>
      <vt:lpstr>Studio</vt:lpstr>
      <vt:lpstr>Early Detection of DDoS Attacks against SDN Controllers</vt:lpstr>
      <vt:lpstr>Introduction</vt:lpstr>
      <vt:lpstr>DDoS Detection Using Entropy</vt:lpstr>
      <vt:lpstr>Proposed Method</vt:lpstr>
      <vt:lpstr>Proposed Method</vt:lpstr>
      <vt:lpstr>Proposed Method</vt:lpstr>
      <vt:lpstr>Proposed Method</vt:lpstr>
      <vt:lpstr>Proposed Method</vt:lpstr>
      <vt:lpstr>Simulation Results</vt:lpstr>
      <vt:lpstr>Simulation Results</vt:lpstr>
      <vt:lpstr>Simulation Results</vt:lpstr>
      <vt:lpstr>Simulation Results</vt:lpstr>
    </vt:vector>
  </TitlesOfParts>
  <Company>mediahome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Thesis_ECDS</dc:title>
  <dc:creator>MinYuanTsai</dc:creator>
  <cp:lastModifiedBy>CIAL</cp:lastModifiedBy>
  <cp:revision>3005</cp:revision>
  <cp:lastPrinted>2013-07-22T14:09:02Z</cp:lastPrinted>
  <dcterms:created xsi:type="dcterms:W3CDTF">2004-07-16T19:12:18Z</dcterms:created>
  <dcterms:modified xsi:type="dcterms:W3CDTF">2015-08-05T02:00:00Z</dcterms:modified>
</cp:coreProperties>
</file>